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59" r:id="rId9"/>
    <p:sldId id="268" r:id="rId10"/>
    <p:sldId id="273" r:id="rId11"/>
    <p:sldId id="274" r:id="rId12"/>
    <p:sldId id="272" r:id="rId13"/>
    <p:sldId id="269" r:id="rId14"/>
    <p:sldId id="270" r:id="rId15"/>
    <p:sldId id="262" r:id="rId16"/>
    <p:sldId id="263" r:id="rId17"/>
    <p:sldId id="276" r:id="rId18"/>
    <p:sldId id="275" r:id="rId19"/>
    <p:sldId id="264" r:id="rId20"/>
    <p:sldId id="265" r:id="rId21"/>
    <p:sldId id="277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6F76D-556B-468F-A9DE-64C6144AEC23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9A36D-DA8F-48D2-9694-3F62EB0C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9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9772811">
            <a:off x="-2319114" y="1861690"/>
            <a:ext cx="3354777" cy="7738890"/>
            <a:chOff x="0" y="0"/>
            <a:chExt cx="812800" cy="18749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1394" y="235155"/>
            <a:ext cx="10235086" cy="119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6743" dirty="0">
                <a:solidFill>
                  <a:srgbClr val="20C0D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HealthInsight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1394" y="1640360"/>
            <a:ext cx="6937695" cy="105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4"/>
              </a:lnSpc>
              <a:spcBef>
                <a:spcPct val="0"/>
              </a:spcBef>
            </a:pPr>
            <a:r>
              <a:rPr lang="en-US" sz="2254" b="1" dirty="0">
                <a:solidFill>
                  <a:srgbClr val="0C0A33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A Leveraging Machine Learning for Real-Time Healthcare Insights and Patient-Centric Care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1394" y="2991616"/>
            <a:ext cx="8432568" cy="121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 Unicode"/>
                <a:cs typeface="Times New Roman" panose="02020603050405020304" pitchFamily="18" charset="0"/>
                <a:sym typeface="Arial Unicode"/>
              </a:rPr>
              <a:t>HealthInsight leverages real-time data and predictive analytics for early health issue detection, remote monitoring, and improved communication, ensuring accessible, high-quality healthcare for all, including underprivileged communities, to enhance global healthcare standards.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394" y="4794783"/>
            <a:ext cx="4502234" cy="158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</a:pPr>
            <a:r>
              <a:rPr lang="en-US" sz="2002" b="1" dirty="0">
                <a:solidFill>
                  <a:srgbClr val="20C0DC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Project Supervisor:</a:t>
            </a:r>
          </a:p>
          <a:p>
            <a:pPr algn="just">
              <a:lnSpc>
                <a:spcPts val="2491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Sarwar Jahan </a:t>
            </a:r>
          </a:p>
          <a:p>
            <a:pPr>
              <a:lnSpc>
                <a:spcPts val="2491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 </a:t>
            </a:r>
          </a:p>
          <a:p>
            <a:pPr>
              <a:lnSpc>
                <a:spcPts val="2491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>
              <a:lnSpc>
                <a:spcPts val="2491"/>
              </a:lnSpc>
            </a:pP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East West University</a:t>
            </a:r>
            <a:endParaRPr lang="en-US" sz="2002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739CA-A6E6-105B-AD41-8D64B9ADD615}"/>
              </a:ext>
            </a:extLst>
          </p:cNvPr>
          <p:cNvSpPr txBox="1"/>
          <p:nvPr/>
        </p:nvSpPr>
        <p:spPr>
          <a:xfrm>
            <a:off x="1573886" y="7169312"/>
            <a:ext cx="5484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Name &amp; ID:</a:t>
            </a:r>
          </a:p>
          <a:p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Mim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Bin Hossain (2021-1-60-071) </a:t>
            </a:r>
          </a:p>
          <a:p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Rahma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Mahbub (2020-2-60-026)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Saurov Sikder (2021-1-60-053)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Muhammad Sadman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Tajwer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(2021-1-60-030)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C25336-B7AA-B672-9FB2-8A0465A097BD}"/>
              </a:ext>
            </a:extLst>
          </p:cNvPr>
          <p:cNvSpPr txBox="1"/>
          <p:nvPr/>
        </p:nvSpPr>
        <p:spPr>
          <a:xfrm>
            <a:off x="9829800" y="61995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stethoscope on a tablet&#10;&#10;AI-generated content may be incorrect.">
            <a:extLst>
              <a:ext uri="{FF2B5EF4-FFF2-40B4-BE49-F238E27FC236}">
                <a16:creationId xmlns:a16="http://schemas.microsoft.com/office/drawing/2014/main" id="{17A18970-0C0C-7A95-E53D-AA983D17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r="3017"/>
          <a:stretch/>
        </p:blipFill>
        <p:spPr>
          <a:xfrm>
            <a:off x="11201400" y="1"/>
            <a:ext cx="10756982" cy="10287000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AB4C77F-B4B0-4CD0-888E-9471062C8C75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54BB01-C87F-4B84-5218-CCC6D27466D3}"/>
              </a:ext>
            </a:extLst>
          </p:cNvPr>
          <p:cNvSpPr txBox="1"/>
          <p:nvPr/>
        </p:nvSpPr>
        <p:spPr>
          <a:xfrm>
            <a:off x="5943600" y="723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41CF2F-918F-D0B1-67AE-0ECEC12E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585399"/>
            <a:ext cx="9564806" cy="8893247"/>
          </a:xfrm>
          <a:prstGeom prst="rect">
            <a:avLst/>
          </a:prstGeom>
        </p:spPr>
      </p:pic>
      <p:grpSp>
        <p:nvGrpSpPr>
          <p:cNvPr id="9" name="Group 25">
            <a:extLst>
              <a:ext uri="{FF2B5EF4-FFF2-40B4-BE49-F238E27FC236}">
                <a16:creationId xmlns:a16="http://schemas.microsoft.com/office/drawing/2014/main" id="{0813F899-F08F-7559-5FC5-4105A42E1F9C}"/>
              </a:ext>
            </a:extLst>
          </p:cNvPr>
          <p:cNvGrpSpPr/>
          <p:nvPr/>
        </p:nvGrpSpPr>
        <p:grpSpPr>
          <a:xfrm>
            <a:off x="802442" y="7828272"/>
            <a:ext cx="1773118" cy="1773118"/>
            <a:chOff x="0" y="0"/>
            <a:chExt cx="812800" cy="812800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5E9F2A0A-7DA0-CC50-F635-580E19B8E1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F3942F09-33A7-05CB-81A0-5E3D2BBAE951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2" name="Group 28">
            <a:extLst>
              <a:ext uri="{FF2B5EF4-FFF2-40B4-BE49-F238E27FC236}">
                <a16:creationId xmlns:a16="http://schemas.microsoft.com/office/drawing/2014/main" id="{CCEF7D09-C526-DD0D-0914-19FEEFF4D445}"/>
              </a:ext>
            </a:extLst>
          </p:cNvPr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4C730CF2-0494-863C-AD02-769905273FE3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30">
              <a:extLst>
                <a:ext uri="{FF2B5EF4-FFF2-40B4-BE49-F238E27FC236}">
                  <a16:creationId xmlns:a16="http://schemas.microsoft.com/office/drawing/2014/main" id="{8089EBA9-F333-A97D-1586-3DECC3E4D501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5D5B3E-0BBF-2BD0-BBD7-3981318A67A5}"/>
              </a:ext>
            </a:extLst>
          </p:cNvPr>
          <p:cNvSpPr txBox="1"/>
          <p:nvPr/>
        </p:nvSpPr>
        <p:spPr>
          <a:xfrm>
            <a:off x="4343400" y="585399"/>
            <a:ext cx="1062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B Project Development Sequence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8D0C152-B111-4E0A-A34B-6B2F23C7F5AF}"/>
              </a:ext>
            </a:extLst>
          </p:cNvPr>
          <p:cNvSpPr/>
          <p:nvPr/>
        </p:nvSpPr>
        <p:spPr>
          <a:xfrm>
            <a:off x="609599" y="9601391"/>
            <a:ext cx="608417" cy="53599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1467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2C4A6FA-70C8-D3DD-0396-C7C10AA07612}"/>
              </a:ext>
            </a:extLst>
          </p:cNvPr>
          <p:cNvGrpSpPr/>
          <p:nvPr/>
        </p:nvGrpSpPr>
        <p:grpSpPr>
          <a:xfrm>
            <a:off x="14847751" y="7277100"/>
            <a:ext cx="6880497" cy="6880497"/>
            <a:chOff x="0" y="0"/>
            <a:chExt cx="812800" cy="812800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7ACF6AE-7E02-BE2C-4469-D66C2FFBA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8F9B4EE6-DCA0-6C0F-DCAB-5CE2B8C58B2B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pic>
        <p:nvPicPr>
          <p:cNvPr id="6" name="Picture 5" descr="A diagram of a program&#10;&#10;AI-generated content may be incorrect.">
            <a:extLst>
              <a:ext uri="{FF2B5EF4-FFF2-40B4-BE49-F238E27FC236}">
                <a16:creationId xmlns:a16="http://schemas.microsoft.com/office/drawing/2014/main" id="{D140E9B0-F137-3E96-8574-79514B839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33" y="1207485"/>
            <a:ext cx="7642645" cy="688049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ADE672-5CEF-D6FF-6402-1D462CA3F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400300"/>
            <a:ext cx="6629400" cy="464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DEF44-91BA-1911-1D7C-5DFEE66EA5EC}"/>
              </a:ext>
            </a:extLst>
          </p:cNvPr>
          <p:cNvSpPr txBox="1"/>
          <p:nvPr/>
        </p:nvSpPr>
        <p:spPr>
          <a:xfrm>
            <a:off x="4343400" y="585399"/>
            <a:ext cx="1062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C Project Development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47B21-625B-4703-D27B-DAA0595DA23A}"/>
              </a:ext>
            </a:extLst>
          </p:cNvPr>
          <p:cNvSpPr txBox="1"/>
          <p:nvPr/>
        </p:nvSpPr>
        <p:spPr>
          <a:xfrm>
            <a:off x="4038600" y="8087983"/>
            <a:ext cx="295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Prediction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A1031-DF12-BCA4-CE01-38E8B35E1D8E}"/>
              </a:ext>
            </a:extLst>
          </p:cNvPr>
          <p:cNvSpPr txBox="1"/>
          <p:nvPr/>
        </p:nvSpPr>
        <p:spPr>
          <a:xfrm>
            <a:off x="12115800" y="8043973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Hospital Bed Booking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50D968E7-4B74-A2C8-1021-39D08EE8ABCD}"/>
              </a:ext>
            </a:extLst>
          </p:cNvPr>
          <p:cNvGrpSpPr/>
          <p:nvPr/>
        </p:nvGrpSpPr>
        <p:grpSpPr>
          <a:xfrm rot="9772811">
            <a:off x="-2319114" y="1861690"/>
            <a:ext cx="3354777" cy="7738890"/>
            <a:chOff x="0" y="0"/>
            <a:chExt cx="812800" cy="1874989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BC328B2-963E-F0AC-6147-4905982F1814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2E21698-B5BF-7514-BE07-C28392465185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724D74-F5D7-4A07-9EF5-34CD99F663CD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4569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5283FE18-DE9D-0EBB-6FA2-4EA174351796}"/>
              </a:ext>
            </a:extLst>
          </p:cNvPr>
          <p:cNvGrpSpPr/>
          <p:nvPr/>
        </p:nvGrpSpPr>
        <p:grpSpPr>
          <a:xfrm rot="9772811">
            <a:off x="-2319114" y="1861690"/>
            <a:ext cx="3354777" cy="7738890"/>
            <a:chOff x="0" y="0"/>
            <a:chExt cx="812800" cy="1874989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C3261145-ABC6-87B2-E321-1CF969A1C439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C8D4239F-AEA2-C080-8399-AF6E0A12A4AA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E36FD579-28D0-0CA1-9948-DE63DE56FB07}"/>
              </a:ext>
            </a:extLst>
          </p:cNvPr>
          <p:cNvGrpSpPr/>
          <p:nvPr/>
        </p:nvGrpSpPr>
        <p:grpSpPr>
          <a:xfrm rot="-1492206">
            <a:off x="17076527" y="-2107741"/>
            <a:ext cx="3162010" cy="7294211"/>
            <a:chOff x="0" y="0"/>
            <a:chExt cx="812800" cy="1874989"/>
          </a:xfrm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44BB5ADA-8E69-4CE0-7AD3-DB231C86AB28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30E04FBA-67F1-7827-3CFB-469B152C6729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A0433-09B6-3BD8-CA25-5F225AC2F0D0}"/>
              </a:ext>
            </a:extLst>
          </p:cNvPr>
          <p:cNvSpPr txBox="1"/>
          <p:nvPr/>
        </p:nvSpPr>
        <p:spPr>
          <a:xfrm>
            <a:off x="7010400" y="495300"/>
            <a:ext cx="1062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78C820-8A22-9760-AED8-F4ADF583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07" y="1832264"/>
            <a:ext cx="7167213" cy="1589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7C66C-318C-0FD1-077C-B35CB54D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61" y="3875797"/>
            <a:ext cx="5304476" cy="4113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8CB651-445E-21B4-6CD6-6F5EF2EB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793331"/>
            <a:ext cx="6938713" cy="1628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605769-0284-F54D-7FDC-8CAAAC56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169" y="3875797"/>
            <a:ext cx="4919139" cy="4113676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B6C643F-F02A-47F8-8BFE-E3DE3E6855B7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9817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>
            <a:extLst>
              <a:ext uri="{FF2B5EF4-FFF2-40B4-BE49-F238E27FC236}">
                <a16:creationId xmlns:a16="http://schemas.microsoft.com/office/drawing/2014/main" id="{59DAA530-0CBD-610A-70F9-3BD98C4F44B8}"/>
              </a:ext>
            </a:extLst>
          </p:cNvPr>
          <p:cNvGrpSpPr/>
          <p:nvPr/>
        </p:nvGrpSpPr>
        <p:grpSpPr>
          <a:xfrm>
            <a:off x="15316200" y="7048500"/>
            <a:ext cx="6880497" cy="6880497"/>
            <a:chOff x="0" y="0"/>
            <a:chExt cx="812800" cy="812800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21ABD04-5977-3BA9-034F-698248744D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C1C40735-C14C-B280-6464-BEBC9957DBC7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D46B274-4874-1962-7D1B-0E21AC0040CE}"/>
              </a:ext>
            </a:extLst>
          </p:cNvPr>
          <p:cNvGrpSpPr/>
          <p:nvPr/>
        </p:nvGrpSpPr>
        <p:grpSpPr>
          <a:xfrm>
            <a:off x="747198" y="437972"/>
            <a:ext cx="1157802" cy="1015448"/>
            <a:chOff x="0" y="0"/>
            <a:chExt cx="812800" cy="812800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9FB138B-6D35-AE4B-CCF3-48F1AF9980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876BA2B6-E65E-FE0F-6DE3-807079A2BF67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42B80F-909A-DCE1-49F5-3A16B0AFD28E}"/>
              </a:ext>
            </a:extLst>
          </p:cNvPr>
          <p:cNvSpPr txBox="1"/>
          <p:nvPr/>
        </p:nvSpPr>
        <p:spPr>
          <a:xfrm>
            <a:off x="2209800" y="345531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 For Healthy Persons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2A1024-2BCE-3093-9CAD-0D1243E2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58" y="2402337"/>
            <a:ext cx="6753067" cy="43178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6F36D6-BFD6-14CB-EA8F-965D2AA9F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76" y="5020306"/>
            <a:ext cx="4031199" cy="5072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F095C3-3CB6-E67C-D52F-F93CFBCC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14300"/>
            <a:ext cx="5791200" cy="4513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6E6EC-3499-2BC4-9D75-C0CE636BD9CF}"/>
              </a:ext>
            </a:extLst>
          </p:cNvPr>
          <p:cNvSpPr txBox="1"/>
          <p:nvPr/>
        </p:nvSpPr>
        <p:spPr>
          <a:xfrm>
            <a:off x="1346882" y="7669119"/>
            <a:ext cx="642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displays AI-based health prediction results for a healthy person, using various medical input features. It includes graphical representations of prediction probabilities, but the predicted disease value is "nan," indicating no detected illness.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18B52E5-DAF0-4379-AC4F-6CAB13220186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6352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2C2EED-8B8D-B383-1952-3F46272C8F10}"/>
              </a:ext>
            </a:extLst>
          </p:cNvPr>
          <p:cNvGrpSpPr/>
          <p:nvPr/>
        </p:nvGrpSpPr>
        <p:grpSpPr>
          <a:xfrm>
            <a:off x="15480842" y="7048500"/>
            <a:ext cx="6880497" cy="6880497"/>
            <a:chOff x="0" y="0"/>
            <a:chExt cx="812800" cy="8128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3C0C424-6D01-495E-2FA4-0C7992EA2B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FA308-04D6-0848-65AB-1210A009D60D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EABBA-A676-828F-4083-1E87DF2C471D}"/>
              </a:ext>
            </a:extLst>
          </p:cNvPr>
          <p:cNvGrpSpPr/>
          <p:nvPr/>
        </p:nvGrpSpPr>
        <p:grpSpPr>
          <a:xfrm>
            <a:off x="838200" y="599018"/>
            <a:ext cx="1219200" cy="1178794"/>
            <a:chOff x="0" y="0"/>
            <a:chExt cx="812800" cy="8128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3CFA6C-38B8-C3DD-5E80-174C0C5C84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18B855-B974-C0C8-377C-0471DBE19734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0B7204-D65C-90A3-7FF6-CDB269B18944}"/>
              </a:ext>
            </a:extLst>
          </p:cNvPr>
          <p:cNvSpPr txBox="1"/>
          <p:nvPr/>
        </p:nvSpPr>
        <p:spPr>
          <a:xfrm>
            <a:off x="2209800" y="851024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 For Patients Disease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07D843-E1A5-390A-7A6D-A2579DE2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5" y="3123170"/>
            <a:ext cx="7513408" cy="4040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0BF6FC-1957-EC4B-2D3B-74EBC584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90500"/>
            <a:ext cx="6032042" cy="4673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3C5C98-B4E0-35F8-6FA4-3B5BE3D76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112026"/>
            <a:ext cx="3805238" cy="480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63531-A3A5-8410-0503-8A022CEBF4FF}"/>
              </a:ext>
            </a:extLst>
          </p:cNvPr>
          <p:cNvSpPr txBox="1"/>
          <p:nvPr/>
        </p:nvSpPr>
        <p:spPr>
          <a:xfrm>
            <a:off x="1475508" y="7810500"/>
            <a:ext cx="5915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presents AI-based health prediction results for a patient, with various medical input features. The predicted disease is “Arthritis”, shown with confidence levels and visualized through bar and pie charts.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88EE565-4B15-4AD4-98D2-9877E40A56A5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7867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894091" y="1026803"/>
            <a:ext cx="486462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Key 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68600" y="7277100"/>
            <a:ext cx="6880497" cy="68804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7703" y="719267"/>
            <a:ext cx="1290369" cy="12903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EBCB4817-C67D-46D4-A6EB-8D80CE53A97C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15</a:t>
            </a:r>
          </a:p>
        </p:txBody>
      </p:sp>
      <p:pic>
        <p:nvPicPr>
          <p:cNvPr id="42" name="Picture 41" descr="A group of colorful hexagons with text&#10;&#10;AI-generated content may be incorrect.">
            <a:extLst>
              <a:ext uri="{FF2B5EF4-FFF2-40B4-BE49-F238E27FC236}">
                <a16:creationId xmlns:a16="http://schemas.microsoft.com/office/drawing/2014/main" id="{5FF513E5-E6B5-633F-E6EC-04D4C88E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5468" r="3406" b="8124"/>
          <a:stretch/>
        </p:blipFill>
        <p:spPr>
          <a:xfrm>
            <a:off x="2263351" y="2095500"/>
            <a:ext cx="14683129" cy="6625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597" y="2379807"/>
            <a:ext cx="3275857" cy="677526"/>
            <a:chOff x="0" y="0"/>
            <a:chExt cx="1062367" cy="16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2367" cy="167195"/>
            </a:xfrm>
            <a:custGeom>
              <a:avLst/>
              <a:gdLst/>
              <a:ahLst/>
              <a:cxnLst/>
              <a:rect l="l" t="t" r="r" b="b"/>
              <a:pathLst>
                <a:path w="1062367" h="167195">
                  <a:moveTo>
                    <a:pt x="83598" y="0"/>
                  </a:moveTo>
                  <a:lnTo>
                    <a:pt x="978769" y="0"/>
                  </a:lnTo>
                  <a:cubicBezTo>
                    <a:pt x="1000940" y="0"/>
                    <a:pt x="1022204" y="8808"/>
                    <a:pt x="1037882" y="24485"/>
                  </a:cubicBezTo>
                  <a:cubicBezTo>
                    <a:pt x="1053559" y="40163"/>
                    <a:pt x="1062367" y="61426"/>
                    <a:pt x="1062367" y="83598"/>
                  </a:cubicBezTo>
                  <a:lnTo>
                    <a:pt x="1062367" y="83598"/>
                  </a:lnTo>
                  <a:cubicBezTo>
                    <a:pt x="1062367" y="105769"/>
                    <a:pt x="1053559" y="127032"/>
                    <a:pt x="1037882" y="142710"/>
                  </a:cubicBezTo>
                  <a:cubicBezTo>
                    <a:pt x="1022204" y="158388"/>
                    <a:pt x="1000940" y="167195"/>
                    <a:pt x="978769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2367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86477" y="2379807"/>
            <a:ext cx="3275857" cy="677526"/>
            <a:chOff x="0" y="0"/>
            <a:chExt cx="1062367" cy="167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2367" cy="167195"/>
            </a:xfrm>
            <a:custGeom>
              <a:avLst/>
              <a:gdLst/>
              <a:ahLst/>
              <a:cxnLst/>
              <a:rect l="l" t="t" r="r" b="b"/>
              <a:pathLst>
                <a:path w="1062367" h="167195">
                  <a:moveTo>
                    <a:pt x="83598" y="0"/>
                  </a:moveTo>
                  <a:lnTo>
                    <a:pt x="978769" y="0"/>
                  </a:lnTo>
                  <a:cubicBezTo>
                    <a:pt x="1000940" y="0"/>
                    <a:pt x="1022204" y="8808"/>
                    <a:pt x="1037882" y="24485"/>
                  </a:cubicBezTo>
                  <a:cubicBezTo>
                    <a:pt x="1053559" y="40163"/>
                    <a:pt x="1062367" y="61426"/>
                    <a:pt x="1062367" y="83598"/>
                  </a:cubicBezTo>
                  <a:lnTo>
                    <a:pt x="1062367" y="83598"/>
                  </a:lnTo>
                  <a:cubicBezTo>
                    <a:pt x="1062367" y="105769"/>
                    <a:pt x="1053559" y="127032"/>
                    <a:pt x="1037882" y="142710"/>
                  </a:cubicBezTo>
                  <a:cubicBezTo>
                    <a:pt x="1022204" y="158388"/>
                    <a:pt x="1000940" y="167195"/>
                    <a:pt x="978769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2367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66072" y="2340707"/>
            <a:ext cx="3275857" cy="677526"/>
            <a:chOff x="0" y="0"/>
            <a:chExt cx="1062367" cy="167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2367" cy="167195"/>
            </a:xfrm>
            <a:custGeom>
              <a:avLst/>
              <a:gdLst/>
              <a:ahLst/>
              <a:cxnLst/>
              <a:rect l="l" t="t" r="r" b="b"/>
              <a:pathLst>
                <a:path w="1062367" h="167195">
                  <a:moveTo>
                    <a:pt x="83598" y="0"/>
                  </a:moveTo>
                  <a:lnTo>
                    <a:pt x="978769" y="0"/>
                  </a:lnTo>
                  <a:cubicBezTo>
                    <a:pt x="1000940" y="0"/>
                    <a:pt x="1022204" y="8808"/>
                    <a:pt x="1037882" y="24485"/>
                  </a:cubicBezTo>
                  <a:cubicBezTo>
                    <a:pt x="1053559" y="40163"/>
                    <a:pt x="1062367" y="61426"/>
                    <a:pt x="1062367" y="83598"/>
                  </a:cubicBezTo>
                  <a:lnTo>
                    <a:pt x="1062367" y="83598"/>
                  </a:lnTo>
                  <a:cubicBezTo>
                    <a:pt x="1062367" y="105769"/>
                    <a:pt x="1053559" y="127032"/>
                    <a:pt x="1037882" y="142710"/>
                  </a:cubicBezTo>
                  <a:cubicBezTo>
                    <a:pt x="1022204" y="158388"/>
                    <a:pt x="1000940" y="167195"/>
                    <a:pt x="978769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2367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85067" y="999441"/>
            <a:ext cx="5782733" cy="809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53"/>
              </a:lnSpc>
            </a:pPr>
            <a:r>
              <a:rPr lang="en-US" sz="5188" dirty="0">
                <a:ln w="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Technology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4652" y="2578614"/>
            <a:ext cx="298385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Front-End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80532" y="2578614"/>
            <a:ext cx="298385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Back-End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570" y="3352809"/>
            <a:ext cx="295846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Bootstrap, and JavaScript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dynamic and user-friendly interface, allowing patients and doctors to easily navigate the platform, book appointments, and access health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85451" y="3352809"/>
            <a:ext cx="295846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and Flask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server-side operations, manage API interactions, and process user requests for smooth communication between the client and server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5456" y="2560095"/>
            <a:ext cx="298385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ML Framework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49718" y="3365715"/>
            <a:ext cx="295846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patient records, symptoms, medical histories, and drug properties, ensuring secure and organized data management</a:t>
            </a:r>
          </a:p>
        </p:txBody>
      </p:sp>
      <p:grpSp>
        <p:nvGrpSpPr>
          <p:cNvPr id="23" name="Group 23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4C438586-8212-43AC-D49A-B011CD27C6E1}"/>
              </a:ext>
            </a:extLst>
          </p:cNvPr>
          <p:cNvGrpSpPr/>
          <p:nvPr/>
        </p:nvGrpSpPr>
        <p:grpSpPr>
          <a:xfrm>
            <a:off x="1438157" y="681536"/>
            <a:ext cx="1290369" cy="1290369"/>
            <a:chOff x="0" y="0"/>
            <a:chExt cx="812800" cy="812800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F92AF54-3A45-4A5B-8B83-87BE8E7529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2C163221-E7BA-D782-7D4E-AF16F3FDF210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A83ED1BE-CD91-6A5F-0E04-FE6F54F36EA0}"/>
              </a:ext>
            </a:extLst>
          </p:cNvPr>
          <p:cNvGrpSpPr/>
          <p:nvPr/>
        </p:nvGrpSpPr>
        <p:grpSpPr>
          <a:xfrm>
            <a:off x="9380309" y="2340707"/>
            <a:ext cx="3275857" cy="677526"/>
            <a:chOff x="0" y="0"/>
            <a:chExt cx="1062367" cy="167195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5B85F6C-2EBD-0731-6FBB-C3E59DED7AA8}"/>
                </a:ext>
              </a:extLst>
            </p:cNvPr>
            <p:cNvSpPr/>
            <p:nvPr/>
          </p:nvSpPr>
          <p:spPr>
            <a:xfrm>
              <a:off x="0" y="0"/>
              <a:ext cx="1062367" cy="167195"/>
            </a:xfrm>
            <a:custGeom>
              <a:avLst/>
              <a:gdLst/>
              <a:ahLst/>
              <a:cxnLst/>
              <a:rect l="l" t="t" r="r" b="b"/>
              <a:pathLst>
                <a:path w="1062367" h="167195">
                  <a:moveTo>
                    <a:pt x="83598" y="0"/>
                  </a:moveTo>
                  <a:lnTo>
                    <a:pt x="978769" y="0"/>
                  </a:lnTo>
                  <a:cubicBezTo>
                    <a:pt x="1000940" y="0"/>
                    <a:pt x="1022204" y="8808"/>
                    <a:pt x="1037882" y="24485"/>
                  </a:cubicBezTo>
                  <a:cubicBezTo>
                    <a:pt x="1053559" y="40163"/>
                    <a:pt x="1062367" y="61426"/>
                    <a:pt x="1062367" y="83598"/>
                  </a:cubicBezTo>
                  <a:lnTo>
                    <a:pt x="1062367" y="83598"/>
                  </a:lnTo>
                  <a:cubicBezTo>
                    <a:pt x="1062367" y="105769"/>
                    <a:pt x="1053559" y="127032"/>
                    <a:pt x="1037882" y="142710"/>
                  </a:cubicBezTo>
                  <a:cubicBezTo>
                    <a:pt x="1022204" y="158388"/>
                    <a:pt x="1000940" y="167195"/>
                    <a:pt x="978769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CC6507EA-3621-00F8-C91C-33C7E6AAC6C3}"/>
                </a:ext>
              </a:extLst>
            </p:cNvPr>
            <p:cNvSpPr txBox="1"/>
            <p:nvPr/>
          </p:nvSpPr>
          <p:spPr>
            <a:xfrm>
              <a:off x="0" y="-38100"/>
              <a:ext cx="1062367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18">
            <a:extLst>
              <a:ext uri="{FF2B5EF4-FFF2-40B4-BE49-F238E27FC236}">
                <a16:creationId xmlns:a16="http://schemas.microsoft.com/office/drawing/2014/main" id="{A3A85830-2A6B-8E26-FDD0-8DF3824CC73E}"/>
              </a:ext>
            </a:extLst>
          </p:cNvPr>
          <p:cNvSpPr txBox="1"/>
          <p:nvPr/>
        </p:nvSpPr>
        <p:spPr>
          <a:xfrm>
            <a:off x="9509446" y="2534415"/>
            <a:ext cx="298385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Database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CD1A558-B656-243A-273B-8BE7DCCEE485}"/>
              </a:ext>
            </a:extLst>
          </p:cNvPr>
          <p:cNvSpPr txBox="1"/>
          <p:nvPr/>
        </p:nvSpPr>
        <p:spPr>
          <a:xfrm>
            <a:off x="13729340" y="3237621"/>
            <a:ext cx="295846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sources used by available platforms like Kaggle and Data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diverse datasets for disease classification the improve prediction accuracy, reduce bias, and ensure reliable diagnostic results</a:t>
            </a: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37C2C316-0152-DA4F-0EC2-3DC90B73BE1B}"/>
              </a:ext>
            </a:extLst>
          </p:cNvPr>
          <p:cNvSpPr/>
          <p:nvPr/>
        </p:nvSpPr>
        <p:spPr>
          <a:xfrm>
            <a:off x="1438158" y="7268768"/>
            <a:ext cx="14921664" cy="2120055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/>
            </a:endParaRPr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6B211274-5614-43F3-9BE3-F85245F4725E}"/>
              </a:ext>
            </a:extLst>
          </p:cNvPr>
          <p:cNvSpPr/>
          <p:nvPr/>
        </p:nvSpPr>
        <p:spPr>
          <a:xfrm>
            <a:off x="964398" y="3365715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179978CB-9CB5-4420-A5B6-56B8ECEA69DD}"/>
              </a:ext>
            </a:extLst>
          </p:cNvPr>
          <p:cNvSpPr/>
          <p:nvPr/>
        </p:nvSpPr>
        <p:spPr>
          <a:xfrm>
            <a:off x="968217" y="4305300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lowchart: Off-page Connector 33">
            <a:extLst>
              <a:ext uri="{FF2B5EF4-FFF2-40B4-BE49-F238E27FC236}">
                <a16:creationId xmlns:a16="http://schemas.microsoft.com/office/drawing/2014/main" id="{BA11E932-9492-4941-8DAF-D0C8E44D8B4B}"/>
              </a:ext>
            </a:extLst>
          </p:cNvPr>
          <p:cNvSpPr/>
          <p:nvPr/>
        </p:nvSpPr>
        <p:spPr>
          <a:xfrm>
            <a:off x="5132006" y="3363908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AF89CBE9-5F82-4C2C-8968-2E1D34C54CDB}"/>
              </a:ext>
            </a:extLst>
          </p:cNvPr>
          <p:cNvSpPr/>
          <p:nvPr/>
        </p:nvSpPr>
        <p:spPr>
          <a:xfrm>
            <a:off x="5124907" y="4261708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F9448EBA-BB6B-4D1C-8B25-2650D1AC5206}"/>
              </a:ext>
            </a:extLst>
          </p:cNvPr>
          <p:cNvSpPr/>
          <p:nvPr/>
        </p:nvSpPr>
        <p:spPr>
          <a:xfrm>
            <a:off x="9382751" y="3363908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Flowchart: Off-page Connector 41">
            <a:extLst>
              <a:ext uri="{FF2B5EF4-FFF2-40B4-BE49-F238E27FC236}">
                <a16:creationId xmlns:a16="http://schemas.microsoft.com/office/drawing/2014/main" id="{C5D8C58C-8A66-47D2-8B0B-88A4FCFB2281}"/>
              </a:ext>
            </a:extLst>
          </p:cNvPr>
          <p:cNvSpPr/>
          <p:nvPr/>
        </p:nvSpPr>
        <p:spPr>
          <a:xfrm>
            <a:off x="9382752" y="4283406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Flowchart: Off-page Connector 44">
            <a:extLst>
              <a:ext uri="{FF2B5EF4-FFF2-40B4-BE49-F238E27FC236}">
                <a16:creationId xmlns:a16="http://schemas.microsoft.com/office/drawing/2014/main" id="{D4C3DCFE-E149-41BD-8085-F5BFC8BC2E8C}"/>
              </a:ext>
            </a:extLst>
          </p:cNvPr>
          <p:cNvSpPr/>
          <p:nvPr/>
        </p:nvSpPr>
        <p:spPr>
          <a:xfrm>
            <a:off x="13276155" y="3324826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lowchart: Off-page Connector 46">
            <a:extLst>
              <a:ext uri="{FF2B5EF4-FFF2-40B4-BE49-F238E27FC236}">
                <a16:creationId xmlns:a16="http://schemas.microsoft.com/office/drawing/2014/main" id="{0AD6B69B-8C00-4F2C-96BE-6B0BF5E565C3}"/>
              </a:ext>
            </a:extLst>
          </p:cNvPr>
          <p:cNvSpPr/>
          <p:nvPr/>
        </p:nvSpPr>
        <p:spPr>
          <a:xfrm>
            <a:off x="13279974" y="4416811"/>
            <a:ext cx="252397" cy="421889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1694CD23-57EF-2433-CFC3-72BC119DCA77}"/>
              </a:ext>
            </a:extLst>
          </p:cNvPr>
          <p:cNvGrpSpPr/>
          <p:nvPr/>
        </p:nvGrpSpPr>
        <p:grpSpPr>
          <a:xfrm rot="9772811">
            <a:off x="-2319114" y="1861690"/>
            <a:ext cx="3354777" cy="7738890"/>
            <a:chOff x="0" y="0"/>
            <a:chExt cx="812800" cy="1874989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15C5A91-40EF-A2AF-95B1-75B3E2604C23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B2172973-2BF2-24BD-82D3-10F8860AB6DC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2AF1B639-4C83-BC2D-E850-A7EAEBFB0744}"/>
              </a:ext>
            </a:extLst>
          </p:cNvPr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2A8BB464-78E7-DACC-01D5-C77642AED05E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D11256A9-C584-FDCC-2A70-E022BEFF37A8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AA3A4AC-C696-2C71-A0B4-056E126FDD9E}"/>
              </a:ext>
            </a:extLst>
          </p:cNvPr>
          <p:cNvSpPr txBox="1"/>
          <p:nvPr/>
        </p:nvSpPr>
        <p:spPr>
          <a:xfrm>
            <a:off x="6422879" y="5715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Our Website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diagram of a health care system&#10;&#10;AI-generated content may be incorrect.">
            <a:extLst>
              <a:ext uri="{FF2B5EF4-FFF2-40B4-BE49-F238E27FC236}">
                <a16:creationId xmlns:a16="http://schemas.microsoft.com/office/drawing/2014/main" id="{2ED9913D-F767-B9DE-62A7-D8DDAF68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b="5909"/>
          <a:stretch/>
        </p:blipFill>
        <p:spPr>
          <a:xfrm>
            <a:off x="3070298" y="1329987"/>
            <a:ext cx="11542134" cy="8388977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4D85D2D-502C-44E1-9A11-448C6F038B53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55265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BDFD5FF5-4C08-125E-A0FE-641622569E37}"/>
              </a:ext>
            </a:extLst>
          </p:cNvPr>
          <p:cNvGrpSpPr/>
          <p:nvPr/>
        </p:nvGrpSpPr>
        <p:grpSpPr>
          <a:xfrm rot="9772811">
            <a:off x="-2319114" y="1861690"/>
            <a:ext cx="3354777" cy="7738890"/>
            <a:chOff x="0" y="0"/>
            <a:chExt cx="812800" cy="1874989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D92219BC-6B49-2DB5-58CC-F2E7A0E85C9B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36C57ED-2723-B68F-6506-D5FAC4758353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E65820-9DEC-EDDD-CF5B-F4C7B090F1EF}"/>
              </a:ext>
            </a:extLst>
          </p:cNvPr>
          <p:cNvGrpSpPr/>
          <p:nvPr/>
        </p:nvGrpSpPr>
        <p:grpSpPr>
          <a:xfrm>
            <a:off x="15392400" y="7353300"/>
            <a:ext cx="6880497" cy="6880497"/>
            <a:chOff x="0" y="0"/>
            <a:chExt cx="812800" cy="8128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EE0C9FF-C29A-9E9B-B8BB-EE4A5B7706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5B910-2E8D-58D5-BBD8-034EC1FCDC8C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E90A880C-856F-CCAD-7EEC-955532350078}"/>
              </a:ext>
            </a:extLst>
          </p:cNvPr>
          <p:cNvGrpSpPr/>
          <p:nvPr/>
        </p:nvGrpSpPr>
        <p:grpSpPr>
          <a:xfrm rot="9772811">
            <a:off x="-2166714" y="2014090"/>
            <a:ext cx="3354777" cy="7738890"/>
            <a:chOff x="0" y="0"/>
            <a:chExt cx="812800" cy="1874989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C0E70EC-9EB2-5F21-C143-1C1CD74DEA23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03D7E806-3DB1-27C7-39C5-DB82A9DA6341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pic>
        <p:nvPicPr>
          <p:cNvPr id="17" name="Picture 16" descr="A graphic of a graph&#10;&#10;AI-generated content may be incorrect.">
            <a:extLst>
              <a:ext uri="{FF2B5EF4-FFF2-40B4-BE49-F238E27FC236}">
                <a16:creationId xmlns:a16="http://schemas.microsoft.com/office/drawing/2014/main" id="{6BA1A573-3BD1-16C2-5F4E-2CDDA77C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14964" r="4376" b="7037"/>
          <a:stretch/>
        </p:blipFill>
        <p:spPr>
          <a:xfrm>
            <a:off x="3706081" y="1866900"/>
            <a:ext cx="11533919" cy="7687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6C8FF-7B78-9BD6-C2BA-23507C93E635}"/>
              </a:ext>
            </a:extLst>
          </p:cNvPr>
          <p:cNvSpPr txBox="1"/>
          <p:nvPr/>
        </p:nvSpPr>
        <p:spPr>
          <a:xfrm>
            <a:off x="6324600" y="732392"/>
            <a:ext cx="6912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Beneficiaries of Our Website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9C074A8-0D00-4101-A2D0-33BAB3211378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7293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691895" y="1559807"/>
            <a:ext cx="10126102" cy="6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4516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84818" y="6846752"/>
            <a:ext cx="6880497" cy="68804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 pitchFamily="3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6800" y="1263917"/>
            <a:ext cx="1290369" cy="12903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76600" y="3605242"/>
            <a:ext cx="11963400" cy="324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HealthInsight enhances doctor-patient communication and predicts diseases using AI.  </a:t>
            </a:r>
          </a:p>
          <a:p>
            <a:pPr algn="l">
              <a:lnSpc>
                <a:spcPts val="2313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It helps doctors diagnose faster and improves access to healthcare services.  </a:t>
            </a:r>
          </a:p>
          <a:p>
            <a:pPr algn="l">
              <a:lnSpc>
                <a:spcPts val="2313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Features like remote health monitoring and bed tracking ensure timely medical care.  </a:t>
            </a:r>
          </a:p>
          <a:p>
            <a:pPr algn="l">
              <a:lnSpc>
                <a:spcPts val="2313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The system is built with Flask, PHP, and MySQL for security and efficiency.  </a:t>
            </a:r>
          </a:p>
          <a:p>
            <a:pPr algn="l">
              <a:lnSpc>
                <a:spcPts val="2313"/>
              </a:lnSpc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342900" indent="-342900" algn="l">
              <a:lnSpc>
                <a:spcPts val="2313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Future upgrades will improve accuracy by adding more patient data, linking hospital records, and enhancing AI predictions.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8A17F61-7689-4624-A3A8-F628B2FD3A6E}"/>
              </a:ext>
            </a:extLst>
          </p:cNvPr>
          <p:cNvSpPr/>
          <p:nvPr/>
        </p:nvSpPr>
        <p:spPr>
          <a:xfrm>
            <a:off x="609600" y="9639301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905000" y="1325549"/>
            <a:ext cx="10015473" cy="80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3"/>
              </a:lnSpc>
            </a:pPr>
            <a:r>
              <a:rPr lang="en-US" sz="5188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3178" y="3088513"/>
            <a:ext cx="11300730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HealthInsight helps users access real-time healthcare information easily.  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booking doctor appointments, checking hospital details, and finding available beds.  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 tools analyze symptoms and suggest the right medical department.  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supports telemedicine with digital prescriptions and secure data practices.  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updates will include smartwatch integration, better AI advice, mental health support, and voice commands.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02442" y="7828272"/>
            <a:ext cx="1773118" cy="1773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B6A3A4A-E78E-4F0C-B74E-86144F8D2725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821195" y="229150"/>
            <a:ext cx="3657600" cy="650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Demography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384818" y="6846752"/>
            <a:ext cx="6880497" cy="68804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8139" y="186119"/>
            <a:ext cx="762000" cy="8382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DA1AF68-0D2C-4B20-8100-01CA79A7BC23}"/>
              </a:ext>
            </a:extLst>
          </p:cNvPr>
          <p:cNvSpPr/>
          <p:nvPr/>
        </p:nvSpPr>
        <p:spPr>
          <a:xfrm>
            <a:off x="457200" y="9639300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20</a:t>
            </a:r>
          </a:p>
        </p:txBody>
      </p:sp>
      <p:pic>
        <p:nvPicPr>
          <p:cNvPr id="2" name="capstone">
            <a:hlinkClick r:id="" action="ppaction://media"/>
            <a:extLst>
              <a:ext uri="{FF2B5EF4-FFF2-40B4-BE49-F238E27FC236}">
                <a16:creationId xmlns:a16="http://schemas.microsoft.com/office/drawing/2014/main" id="{56575DC1-07C9-4D9C-8114-790DA4726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195" y="1333500"/>
            <a:ext cx="15019005" cy="8448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3ED1D15-D3DB-42DA-991A-8DEAAE7D2C70}"/>
              </a:ext>
            </a:extLst>
          </p:cNvPr>
          <p:cNvSpPr/>
          <p:nvPr/>
        </p:nvSpPr>
        <p:spPr>
          <a:xfrm>
            <a:off x="457200" y="9639300"/>
            <a:ext cx="609600" cy="49808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21</a:t>
            </a:r>
          </a:p>
        </p:txBody>
      </p:sp>
      <p:grpSp>
        <p:nvGrpSpPr>
          <p:cNvPr id="2" name="Group 28">
            <a:extLst>
              <a:ext uri="{FF2B5EF4-FFF2-40B4-BE49-F238E27FC236}">
                <a16:creationId xmlns:a16="http://schemas.microsoft.com/office/drawing/2014/main" id="{CA44E4FC-DF7D-A792-2ECD-103200A35419}"/>
              </a:ext>
            </a:extLst>
          </p:cNvPr>
          <p:cNvGrpSpPr/>
          <p:nvPr/>
        </p:nvGrpSpPr>
        <p:grpSpPr>
          <a:xfrm rot="-1492206">
            <a:off x="15656272" y="-1629284"/>
            <a:ext cx="4630609" cy="8957601"/>
            <a:chOff x="0" y="0"/>
            <a:chExt cx="812800" cy="1874989"/>
          </a:xfrm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F9B99E5A-2C22-B06E-9AA0-E097AD24FB63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30">
              <a:extLst>
                <a:ext uri="{FF2B5EF4-FFF2-40B4-BE49-F238E27FC236}">
                  <a16:creationId xmlns:a16="http://schemas.microsoft.com/office/drawing/2014/main" id="{7979CE67-6450-4D4F-5A24-DB821085C78C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D662F8-5929-8847-C388-41E00790DF4E}"/>
              </a:ext>
            </a:extLst>
          </p:cNvPr>
          <p:cNvGrpSpPr/>
          <p:nvPr/>
        </p:nvGrpSpPr>
        <p:grpSpPr>
          <a:xfrm rot="9772811">
            <a:off x="-2077604" y="1591882"/>
            <a:ext cx="4719651" cy="9374276"/>
            <a:chOff x="0" y="0"/>
            <a:chExt cx="812800" cy="187498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03845A3-753F-DFFD-7E08-0C3DEE6E0E0D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999A5A-CD01-D3D9-5391-80A0A67B0603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5A49B-9548-4C8C-311D-5EC0A89F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90" y="1723622"/>
            <a:ext cx="8522540" cy="6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1617" y="-1098178"/>
            <a:ext cx="6022090" cy="6014562"/>
          </a:xfrm>
          <a:custGeom>
            <a:avLst/>
            <a:gdLst/>
            <a:ahLst/>
            <a:cxnLst/>
            <a:rect l="l" t="t" r="r" b="b"/>
            <a:pathLst>
              <a:path w="6022090" h="6014562">
                <a:moveTo>
                  <a:pt x="0" y="0"/>
                </a:moveTo>
                <a:lnTo>
                  <a:pt x="6022090" y="0"/>
                </a:lnTo>
                <a:lnTo>
                  <a:pt x="6022090" y="6014562"/>
                </a:lnTo>
                <a:lnTo>
                  <a:pt x="0" y="601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30418" y="-1316367"/>
            <a:ext cx="5857582" cy="58575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2821990" y="1468620"/>
            <a:ext cx="9279301" cy="6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4516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Objectives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384818" y="6846752"/>
            <a:ext cx="6880497" cy="68804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3000" y="1172730"/>
            <a:ext cx="1290369" cy="12903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4768D7-82CD-A5A3-EBE0-D5C62A2EF58B}"/>
              </a:ext>
            </a:extLst>
          </p:cNvPr>
          <p:cNvSpPr txBox="1"/>
          <p:nvPr/>
        </p:nvSpPr>
        <p:spPr>
          <a:xfrm>
            <a:off x="2725265" y="3162300"/>
            <a:ext cx="718223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HealthInsight uses AI to handle tasks like symptom checking, doctor recommendations, and appointment scheduling automatically, reducing wait times and manual effort.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provides quick access to real-time data on hospital beds, doctor availability and medical costs, helping users and healthcare providers save time and streamline care.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can easily book appointments, consult doctors online and receive digital prescriptions, all from their phones or computers.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machine learning models, HealthInsight offers reliable disease predictions and tailored health advice, ensuring patients receive correct information for better decision-making.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F6B125-9CC8-4E41-8FAE-A5801C7B2838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04D837-3072-08EC-1474-45B400193610}"/>
              </a:ext>
            </a:extLst>
          </p:cNvPr>
          <p:cNvSpPr txBox="1"/>
          <p:nvPr/>
        </p:nvSpPr>
        <p:spPr>
          <a:xfrm>
            <a:off x="2057400" y="1028700"/>
            <a:ext cx="4178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B488BE2C-A597-9DA0-1874-E826AA3B57C9}"/>
              </a:ext>
            </a:extLst>
          </p:cNvPr>
          <p:cNvGrpSpPr/>
          <p:nvPr/>
        </p:nvGrpSpPr>
        <p:grpSpPr>
          <a:xfrm>
            <a:off x="762000" y="952500"/>
            <a:ext cx="1027086" cy="944394"/>
            <a:chOff x="0" y="0"/>
            <a:chExt cx="812800" cy="812800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107F0E8F-D1D8-20D0-D51B-61864F47D6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45CA1562-8367-E583-629F-E4C073ED635B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60085D1D-C513-CBCF-2253-7DC9B21250E3}"/>
              </a:ext>
            </a:extLst>
          </p:cNvPr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AB103714-0C81-C81C-D398-7E1F2CD13297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30">
              <a:extLst>
                <a:ext uri="{FF2B5EF4-FFF2-40B4-BE49-F238E27FC236}">
                  <a16:creationId xmlns:a16="http://schemas.microsoft.com/office/drawing/2014/main" id="{94921B37-ADB5-DDCF-7FBF-82847D961EEC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24D6DF-AC23-470B-0425-4F06E2A89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815" y="2038350"/>
            <a:ext cx="7105650" cy="6534150"/>
          </a:xfrm>
          <a:prstGeom prst="rect">
            <a:avLst/>
          </a:prstGeom>
        </p:spPr>
      </p:pic>
      <p:pic>
        <p:nvPicPr>
          <p:cNvPr id="18" name="Picture 17" descr="A diagram of a health app&#10;&#10;AI-generated content may be incorrect.">
            <a:extLst>
              <a:ext uri="{FF2B5EF4-FFF2-40B4-BE49-F238E27FC236}">
                <a16:creationId xmlns:a16="http://schemas.microsoft.com/office/drawing/2014/main" id="{481674BF-E2E5-FA56-8185-DABE32038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5" y="2055552"/>
            <a:ext cx="8705850" cy="7229475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40FAE02-A9AD-4007-9EEA-AB9BF2DEDA67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3556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2CCE89-E502-82AA-2EF1-BAC68FC23922}"/>
              </a:ext>
            </a:extLst>
          </p:cNvPr>
          <p:cNvSpPr txBox="1"/>
          <p:nvPr/>
        </p:nvSpPr>
        <p:spPr>
          <a:xfrm>
            <a:off x="2057400" y="1028700"/>
            <a:ext cx="4178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6DC1DED0-FB87-7202-2EA4-1D42C939924B}"/>
              </a:ext>
            </a:extLst>
          </p:cNvPr>
          <p:cNvGrpSpPr/>
          <p:nvPr/>
        </p:nvGrpSpPr>
        <p:grpSpPr>
          <a:xfrm>
            <a:off x="762000" y="952500"/>
            <a:ext cx="1027086" cy="944394"/>
            <a:chOff x="0" y="0"/>
            <a:chExt cx="812800" cy="812800"/>
          </a:xfrm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EBC0F14D-8B1E-BC8A-F4F8-57F2E478AB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27">
              <a:extLst>
                <a:ext uri="{FF2B5EF4-FFF2-40B4-BE49-F238E27FC236}">
                  <a16:creationId xmlns:a16="http://schemas.microsoft.com/office/drawing/2014/main" id="{C7BCFDC8-8169-6CBB-B80E-55CAA5842096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7547A68C-673B-EF01-ADA7-9A32AE4AFF0D}"/>
              </a:ext>
            </a:extLst>
          </p:cNvPr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E63FFE8F-FBF8-91DC-6509-7E6DFE220D6E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35ADA836-B1C1-495C-4B55-A61CB28946CF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pic>
        <p:nvPicPr>
          <p:cNvPr id="10" name="Picture 9" descr="A diagram of different colored cubes&#10;&#10;AI-generated content may be incorrect.">
            <a:extLst>
              <a:ext uri="{FF2B5EF4-FFF2-40B4-BE49-F238E27FC236}">
                <a16:creationId xmlns:a16="http://schemas.microsoft.com/office/drawing/2014/main" id="{866F84AB-E983-3638-8325-E372FD59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50004"/>
            <a:ext cx="8248650" cy="6419850"/>
          </a:xfrm>
          <a:prstGeom prst="rect">
            <a:avLst/>
          </a:prstGeom>
        </p:spPr>
      </p:pic>
      <p:pic>
        <p:nvPicPr>
          <p:cNvPr id="14" name="Picture 13" descr="A colorful umbrella with many circles around it&#10;&#10;AI-generated content may be incorrect.">
            <a:extLst>
              <a:ext uri="{FF2B5EF4-FFF2-40B4-BE49-F238E27FC236}">
                <a16:creationId xmlns:a16="http://schemas.microsoft.com/office/drawing/2014/main" id="{2ED42286-293C-5DE6-DF5C-6CB1C72B2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61" y="2550004"/>
            <a:ext cx="7487195" cy="6788629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431BA42-29BA-4115-92CE-D4BCC2487059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8431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535632" y="637282"/>
            <a:ext cx="9279301" cy="6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4516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84818" y="6846752"/>
            <a:ext cx="6880497" cy="68804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" y="347931"/>
            <a:ext cx="1290369" cy="12903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1720A55-3580-4D09-0C4D-C7857F26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70" y="2095500"/>
            <a:ext cx="7652060" cy="6880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40B8FB-4BC7-D875-5A91-29881F9FA092}"/>
              </a:ext>
            </a:extLst>
          </p:cNvPr>
          <p:cNvSpPr txBox="1"/>
          <p:nvPr/>
        </p:nvSpPr>
        <p:spPr>
          <a:xfrm>
            <a:off x="10344093" y="2095499"/>
            <a:ext cx="565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system needs, feasibility study, and stakeholder consultations to refine functional specifications.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31948-0410-4218-8945-464A2CEBC0F0}"/>
              </a:ext>
            </a:extLst>
          </p:cNvPr>
          <p:cNvSpPr/>
          <p:nvPr/>
        </p:nvSpPr>
        <p:spPr>
          <a:xfrm>
            <a:off x="10301286" y="6721250"/>
            <a:ext cx="5653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agile methodology, building UI, AI-powered recommendations, secure database, and API connections iteratively.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464C7-BA9A-4E14-B3D6-525844D67555}"/>
              </a:ext>
            </a:extLst>
          </p:cNvPr>
          <p:cNvSpPr/>
          <p:nvPr/>
        </p:nvSpPr>
        <p:spPr>
          <a:xfrm>
            <a:off x="10255167" y="4241593"/>
            <a:ext cx="5745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Architects frontend, backend, database, and APIs for seamless hospital system integration and patient management.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FF0D418-817F-4A6A-B01B-207269AAFD9B}"/>
              </a:ext>
            </a:extLst>
          </p:cNvPr>
          <p:cNvGrpSpPr/>
          <p:nvPr/>
        </p:nvGrpSpPr>
        <p:grpSpPr>
          <a:xfrm>
            <a:off x="10003843" y="1257872"/>
            <a:ext cx="4169357" cy="685228"/>
            <a:chOff x="0" y="0"/>
            <a:chExt cx="812800" cy="16719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613EBE16-3BD9-45E8-A0F6-FE6B12726C7D}"/>
                </a:ext>
              </a:extLst>
            </p:cNvPr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A080FCA9-2D35-41F8-A4DB-FB3ED358944A}"/>
                </a:ext>
              </a:extLst>
            </p:cNvPr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23">
            <a:extLst>
              <a:ext uri="{FF2B5EF4-FFF2-40B4-BE49-F238E27FC236}">
                <a16:creationId xmlns:a16="http://schemas.microsoft.com/office/drawing/2014/main" id="{49962838-6358-4CCD-80CF-227EE2A3F20A}"/>
              </a:ext>
            </a:extLst>
          </p:cNvPr>
          <p:cNvSpPr txBox="1"/>
          <p:nvPr/>
        </p:nvSpPr>
        <p:spPr>
          <a:xfrm>
            <a:off x="10152311" y="1456677"/>
            <a:ext cx="4020889" cy="30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Analysis &amp; Planning</a:t>
            </a:r>
            <a:endParaRPr lang="en-US" sz="2002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A9B93DD0-B01F-48C5-BFE8-919C3398CA96}"/>
              </a:ext>
            </a:extLst>
          </p:cNvPr>
          <p:cNvGrpSpPr/>
          <p:nvPr/>
        </p:nvGrpSpPr>
        <p:grpSpPr>
          <a:xfrm>
            <a:off x="10129890" y="3331360"/>
            <a:ext cx="3331157" cy="685228"/>
            <a:chOff x="0" y="0"/>
            <a:chExt cx="812800" cy="167195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04FAA7DA-4CD2-41A6-B54C-A7E4EBE32229}"/>
                </a:ext>
              </a:extLst>
            </p:cNvPr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DD97D5D5-2758-4BDA-AD66-CF301AF164F8}"/>
                </a:ext>
              </a:extLst>
            </p:cNvPr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9599EAD1-DADB-41B1-84C7-FBDDD8609BF3}"/>
              </a:ext>
            </a:extLst>
          </p:cNvPr>
          <p:cNvSpPr txBox="1"/>
          <p:nvPr/>
        </p:nvSpPr>
        <p:spPr>
          <a:xfrm>
            <a:off x="10278358" y="3530165"/>
            <a:ext cx="3034221" cy="31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2002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03A43A17-86C9-4D30-B20B-0A510D5067CE}"/>
              </a:ext>
            </a:extLst>
          </p:cNvPr>
          <p:cNvGrpSpPr/>
          <p:nvPr/>
        </p:nvGrpSpPr>
        <p:grpSpPr>
          <a:xfrm>
            <a:off x="10103386" y="5672499"/>
            <a:ext cx="3331157" cy="685228"/>
            <a:chOff x="0" y="0"/>
            <a:chExt cx="812800" cy="167195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CEA53E1-91E8-45F7-8345-EBFB5B64A31D}"/>
                </a:ext>
              </a:extLst>
            </p:cNvPr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7C1B0D7E-227D-4B54-B064-1B99A74694F5}"/>
                </a:ext>
              </a:extLst>
            </p:cNvPr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Box 23">
            <a:extLst>
              <a:ext uri="{FF2B5EF4-FFF2-40B4-BE49-F238E27FC236}">
                <a16:creationId xmlns:a16="http://schemas.microsoft.com/office/drawing/2014/main" id="{3BEFF30D-28F9-4E12-8549-22F87EC62960}"/>
              </a:ext>
            </a:extLst>
          </p:cNvPr>
          <p:cNvSpPr txBox="1"/>
          <p:nvPr/>
        </p:nvSpPr>
        <p:spPr>
          <a:xfrm>
            <a:off x="10251854" y="5871304"/>
            <a:ext cx="3034221" cy="31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  <a:endParaRPr lang="en-US" sz="2002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C814290-6E8C-499E-8B35-BCC3F44F2E11}"/>
              </a:ext>
            </a:extLst>
          </p:cNvPr>
          <p:cNvSpPr/>
          <p:nvPr/>
        </p:nvSpPr>
        <p:spPr>
          <a:xfrm>
            <a:off x="9296400" y="1437932"/>
            <a:ext cx="457200" cy="428968"/>
          </a:xfrm>
          <a:prstGeom prst="flowChartConnector">
            <a:avLst/>
          </a:prstGeom>
          <a:solidFill>
            <a:srgbClr val="3B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FC94F2D-BD7C-4E63-B46F-DD5ECAF3D7DA}"/>
              </a:ext>
            </a:extLst>
          </p:cNvPr>
          <p:cNvSpPr/>
          <p:nvPr/>
        </p:nvSpPr>
        <p:spPr>
          <a:xfrm>
            <a:off x="9372600" y="3495332"/>
            <a:ext cx="457200" cy="428968"/>
          </a:xfrm>
          <a:prstGeom prst="flowChartConnector">
            <a:avLst/>
          </a:prstGeom>
          <a:solidFill>
            <a:srgbClr val="3B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B36C3BD-45CE-42B4-92A2-2563EA93B8BC}"/>
              </a:ext>
            </a:extLst>
          </p:cNvPr>
          <p:cNvSpPr/>
          <p:nvPr/>
        </p:nvSpPr>
        <p:spPr>
          <a:xfrm>
            <a:off x="9372600" y="5857532"/>
            <a:ext cx="457200" cy="428968"/>
          </a:xfrm>
          <a:prstGeom prst="flowChartConnector">
            <a:avLst/>
          </a:prstGeom>
          <a:solidFill>
            <a:srgbClr val="3B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6FEB6AF-19F5-4457-B888-661D8D58BFB4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6560" y="3342031"/>
            <a:ext cx="3331157" cy="685228"/>
            <a:chOff x="0" y="0"/>
            <a:chExt cx="812800" cy="16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8439" y="3330060"/>
            <a:ext cx="3331157" cy="685228"/>
            <a:chOff x="0" y="0"/>
            <a:chExt cx="812800" cy="167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33125" y="3330060"/>
            <a:ext cx="3331157" cy="685228"/>
            <a:chOff x="0" y="0"/>
            <a:chExt cx="812800" cy="167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57810" y="3330060"/>
            <a:ext cx="3331157" cy="685228"/>
            <a:chOff x="0" y="0"/>
            <a:chExt cx="812800" cy="167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3754" y="6398244"/>
            <a:ext cx="15214311" cy="2860056"/>
            <a:chOff x="0" y="0"/>
            <a:chExt cx="2400092" cy="4511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0092" cy="451180"/>
            </a:xfrm>
            <a:custGeom>
              <a:avLst/>
              <a:gdLst/>
              <a:ahLst/>
              <a:cxnLst/>
              <a:rect l="l" t="t" r="r" b="b"/>
              <a:pathLst>
                <a:path w="2400092" h="451180">
                  <a:moveTo>
                    <a:pt x="50886" y="0"/>
                  </a:moveTo>
                  <a:lnTo>
                    <a:pt x="2349207" y="0"/>
                  </a:lnTo>
                  <a:cubicBezTo>
                    <a:pt x="2362702" y="0"/>
                    <a:pt x="2375645" y="5361"/>
                    <a:pt x="2385188" y="14904"/>
                  </a:cubicBezTo>
                  <a:cubicBezTo>
                    <a:pt x="2394731" y="24447"/>
                    <a:pt x="2400092" y="37390"/>
                    <a:pt x="2400092" y="50886"/>
                  </a:cubicBezTo>
                  <a:lnTo>
                    <a:pt x="2400092" y="400295"/>
                  </a:lnTo>
                  <a:cubicBezTo>
                    <a:pt x="2400092" y="413790"/>
                    <a:pt x="2394731" y="426733"/>
                    <a:pt x="2385188" y="436276"/>
                  </a:cubicBezTo>
                  <a:cubicBezTo>
                    <a:pt x="2375645" y="445819"/>
                    <a:pt x="2362702" y="451180"/>
                    <a:pt x="2349207" y="451180"/>
                  </a:cubicBezTo>
                  <a:lnTo>
                    <a:pt x="50886" y="451180"/>
                  </a:lnTo>
                  <a:cubicBezTo>
                    <a:pt x="22782" y="451180"/>
                    <a:pt x="0" y="428398"/>
                    <a:pt x="0" y="400295"/>
                  </a:cubicBezTo>
                  <a:lnTo>
                    <a:pt x="0" y="50886"/>
                  </a:lnTo>
                  <a:cubicBezTo>
                    <a:pt x="0" y="22782"/>
                    <a:pt x="22782" y="0"/>
                    <a:pt x="50886" y="0"/>
                  </a:cubicBezTo>
                  <a:close/>
                </a:path>
              </a:pathLst>
            </a:custGeom>
            <a:blipFill>
              <a:blip r:embed="rId2"/>
              <a:stretch>
                <a:fillRect t="-127541" b="-12754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451252" y="1074594"/>
            <a:ext cx="12101112" cy="80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3"/>
              </a:lnSpc>
            </a:pPr>
            <a:r>
              <a:rPr lang="en-US" sz="5188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5027" y="3374087"/>
            <a:ext cx="303422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56907" y="352886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6560" y="4303062"/>
            <a:ext cx="34336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cloud servers, integration devices, and mobile/web support for seamless patient-hospital connectivity.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22305" y="4303062"/>
            <a:ext cx="343500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Conducts unit, integration, performance, security, and user acceptance testing to ensure reliability.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81593" y="352886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4303062"/>
            <a:ext cx="322028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 rollout, full-scale launch, and continuous performance monitoring for optimal system functionality.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06278" y="352886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006278" y="4303062"/>
            <a:ext cx="3591787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13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updates, database optimization, scalability enhancements, and user support for sustained performance.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802442" y="7828272"/>
            <a:ext cx="1773118" cy="1773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3C3D6EB6-3964-4E5A-B7EE-79C040D20003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421" y="3070740"/>
            <a:ext cx="3331157" cy="685228"/>
            <a:chOff x="0" y="0"/>
            <a:chExt cx="812800" cy="16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97106" y="3070740"/>
            <a:ext cx="3331157" cy="685228"/>
            <a:chOff x="0" y="0"/>
            <a:chExt cx="812800" cy="167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21792" y="3070740"/>
            <a:ext cx="3331157" cy="685228"/>
            <a:chOff x="0" y="0"/>
            <a:chExt cx="812800" cy="167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46477" y="3070740"/>
            <a:ext cx="3331157" cy="685228"/>
            <a:chOff x="0" y="0"/>
            <a:chExt cx="812800" cy="167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67195"/>
            </a:xfrm>
            <a:custGeom>
              <a:avLst/>
              <a:gdLst/>
              <a:ahLst/>
              <a:cxnLst/>
              <a:rect l="l" t="t" r="r" b="b"/>
              <a:pathLst>
                <a:path w="812800" h="167195">
                  <a:moveTo>
                    <a:pt x="83598" y="0"/>
                  </a:moveTo>
                  <a:lnTo>
                    <a:pt x="729202" y="0"/>
                  </a:lnTo>
                  <a:cubicBezTo>
                    <a:pt x="751374" y="0"/>
                    <a:pt x="772637" y="8808"/>
                    <a:pt x="788315" y="24485"/>
                  </a:cubicBezTo>
                  <a:cubicBezTo>
                    <a:pt x="803992" y="40163"/>
                    <a:pt x="812800" y="61426"/>
                    <a:pt x="812800" y="83598"/>
                  </a:cubicBezTo>
                  <a:lnTo>
                    <a:pt x="812800" y="83598"/>
                  </a:lnTo>
                  <a:cubicBezTo>
                    <a:pt x="812800" y="105769"/>
                    <a:pt x="803992" y="127032"/>
                    <a:pt x="788315" y="142710"/>
                  </a:cubicBezTo>
                  <a:cubicBezTo>
                    <a:pt x="772637" y="158388"/>
                    <a:pt x="751374" y="167195"/>
                    <a:pt x="729202" y="167195"/>
                  </a:cubicBezTo>
                  <a:lnTo>
                    <a:pt x="83598" y="167195"/>
                  </a:lnTo>
                  <a:cubicBezTo>
                    <a:pt x="61426" y="167195"/>
                    <a:pt x="40163" y="158388"/>
                    <a:pt x="24485" y="142710"/>
                  </a:cubicBezTo>
                  <a:cubicBezTo>
                    <a:pt x="8808" y="127032"/>
                    <a:pt x="0" y="105769"/>
                    <a:pt x="0" y="83598"/>
                  </a:cubicBezTo>
                  <a:lnTo>
                    <a:pt x="0" y="83598"/>
                  </a:lnTo>
                  <a:cubicBezTo>
                    <a:pt x="0" y="61426"/>
                    <a:pt x="8808" y="40163"/>
                    <a:pt x="24485" y="24485"/>
                  </a:cubicBezTo>
                  <a:cubicBezTo>
                    <a:pt x="40163" y="8808"/>
                    <a:pt x="61426" y="0"/>
                    <a:pt x="835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20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7014" y="7698332"/>
            <a:ext cx="15110786" cy="1825509"/>
            <a:chOff x="0" y="0"/>
            <a:chExt cx="2400092" cy="4511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0092" cy="451180"/>
            </a:xfrm>
            <a:custGeom>
              <a:avLst/>
              <a:gdLst/>
              <a:ahLst/>
              <a:cxnLst/>
              <a:rect l="l" t="t" r="r" b="b"/>
              <a:pathLst>
                <a:path w="2400092" h="451180">
                  <a:moveTo>
                    <a:pt x="50886" y="0"/>
                  </a:moveTo>
                  <a:lnTo>
                    <a:pt x="2349207" y="0"/>
                  </a:lnTo>
                  <a:cubicBezTo>
                    <a:pt x="2362702" y="0"/>
                    <a:pt x="2375645" y="5361"/>
                    <a:pt x="2385188" y="14904"/>
                  </a:cubicBezTo>
                  <a:cubicBezTo>
                    <a:pt x="2394731" y="24447"/>
                    <a:pt x="2400092" y="37390"/>
                    <a:pt x="2400092" y="50886"/>
                  </a:cubicBezTo>
                  <a:lnTo>
                    <a:pt x="2400092" y="400295"/>
                  </a:lnTo>
                  <a:cubicBezTo>
                    <a:pt x="2400092" y="413790"/>
                    <a:pt x="2394731" y="426733"/>
                    <a:pt x="2385188" y="436276"/>
                  </a:cubicBezTo>
                  <a:cubicBezTo>
                    <a:pt x="2375645" y="445819"/>
                    <a:pt x="2362702" y="451180"/>
                    <a:pt x="2349207" y="451180"/>
                  </a:cubicBezTo>
                  <a:lnTo>
                    <a:pt x="50886" y="451180"/>
                  </a:lnTo>
                  <a:cubicBezTo>
                    <a:pt x="22782" y="451180"/>
                    <a:pt x="0" y="428398"/>
                    <a:pt x="0" y="400295"/>
                  </a:cubicBezTo>
                  <a:lnTo>
                    <a:pt x="0" y="50886"/>
                  </a:lnTo>
                  <a:cubicBezTo>
                    <a:pt x="0" y="22782"/>
                    <a:pt x="22782" y="0"/>
                    <a:pt x="50886" y="0"/>
                  </a:cubicBezTo>
                  <a:close/>
                </a:path>
              </a:pathLst>
            </a:custGeom>
            <a:blipFill>
              <a:blip r:embed="rId2"/>
              <a:stretch>
                <a:fillRect t="-174361" b="-8005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97195" y="8129620"/>
            <a:ext cx="1773118" cy="1773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51252" y="1074594"/>
            <a:ext cx="12101112" cy="80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3"/>
              </a:lnSpc>
            </a:pPr>
            <a:r>
              <a:rPr lang="en-US" sz="5188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Project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0889" y="326954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Admin Panel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45574" y="326954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Patient Section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7668" y="4043742"/>
            <a:ext cx="300840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3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admin dashboard allows managing users, doctors, patients, appointments, queries, session logs, reports, pages and patient searches efficiently.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297106" y="4043742"/>
            <a:ext cx="331365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3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patient dashboard allows users to manage their profiles, book appointments, view appointment history and access their medical history efficiently.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70260" y="326954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Doctors Panel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70260" y="4043742"/>
            <a:ext cx="3165181" cy="175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3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doctor dashboard enables profile management, appointment history viewing, patient details access, and disease prediction using a prediction model.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094945" y="3269545"/>
            <a:ext cx="30342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Emergency Section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94945" y="4043742"/>
            <a:ext cx="3165181" cy="1464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3"/>
              </a:lnSpc>
            </a:pPr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hospital and disease, views pricing, picks a bed, confirms booking and completes the hospital bed reservation process.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DCB532F-3581-46BB-8094-1F3BF3B63F7B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>
            <a:extLst>
              <a:ext uri="{FF2B5EF4-FFF2-40B4-BE49-F238E27FC236}">
                <a16:creationId xmlns:a16="http://schemas.microsoft.com/office/drawing/2014/main" id="{067537E0-B442-72D9-3821-8EA3989050A6}"/>
              </a:ext>
            </a:extLst>
          </p:cNvPr>
          <p:cNvGrpSpPr/>
          <p:nvPr/>
        </p:nvGrpSpPr>
        <p:grpSpPr>
          <a:xfrm>
            <a:off x="802442" y="7828272"/>
            <a:ext cx="1773118" cy="1773118"/>
            <a:chOff x="0" y="0"/>
            <a:chExt cx="812800" cy="812800"/>
          </a:xfrm>
        </p:grpSpPr>
        <p:sp>
          <p:nvSpPr>
            <p:cNvPr id="3" name="Freeform 26">
              <a:extLst>
                <a:ext uri="{FF2B5EF4-FFF2-40B4-BE49-F238E27FC236}">
                  <a16:creationId xmlns:a16="http://schemas.microsoft.com/office/drawing/2014/main" id="{22F54F43-E60C-CEFA-B1FF-4AC53A0E3B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1800" y="0"/>
                  </a:moveTo>
                  <a:lnTo>
                    <a:pt x="381000" y="0"/>
                  </a:lnTo>
                  <a:cubicBezTo>
                    <a:pt x="310860" y="0"/>
                    <a:pt x="254000" y="56860"/>
                    <a:pt x="254000" y="127000"/>
                  </a:cubicBezTo>
                  <a:lnTo>
                    <a:pt x="254000" y="127000"/>
                  </a:lnTo>
                  <a:cubicBezTo>
                    <a:pt x="254000" y="197140"/>
                    <a:pt x="197140" y="254000"/>
                    <a:pt x="127000" y="254000"/>
                  </a:cubicBezTo>
                  <a:lnTo>
                    <a:pt x="127000" y="254000"/>
                  </a:lnTo>
                  <a:cubicBezTo>
                    <a:pt x="56860" y="254000"/>
                    <a:pt x="0" y="310860"/>
                    <a:pt x="0" y="381000"/>
                  </a:cubicBezTo>
                  <a:lnTo>
                    <a:pt x="0" y="431800"/>
                  </a:lnTo>
                  <a:cubicBezTo>
                    <a:pt x="0" y="501940"/>
                    <a:pt x="56860" y="558800"/>
                    <a:pt x="127000" y="558800"/>
                  </a:cubicBezTo>
                  <a:lnTo>
                    <a:pt x="127000" y="558800"/>
                  </a:lnTo>
                  <a:cubicBezTo>
                    <a:pt x="197140" y="558800"/>
                    <a:pt x="254000" y="615660"/>
                    <a:pt x="254000" y="685800"/>
                  </a:cubicBezTo>
                  <a:lnTo>
                    <a:pt x="254000" y="685800"/>
                  </a:lnTo>
                  <a:cubicBezTo>
                    <a:pt x="254000" y="755940"/>
                    <a:pt x="310860" y="812800"/>
                    <a:pt x="381000" y="812800"/>
                  </a:cubicBezTo>
                  <a:lnTo>
                    <a:pt x="431800" y="812800"/>
                  </a:lnTo>
                  <a:cubicBezTo>
                    <a:pt x="501940" y="812800"/>
                    <a:pt x="558800" y="755940"/>
                    <a:pt x="558800" y="685800"/>
                  </a:cubicBezTo>
                  <a:lnTo>
                    <a:pt x="558800" y="685800"/>
                  </a:lnTo>
                  <a:cubicBezTo>
                    <a:pt x="558800" y="615660"/>
                    <a:pt x="615660" y="558800"/>
                    <a:pt x="685800" y="558800"/>
                  </a:cubicBezTo>
                  <a:lnTo>
                    <a:pt x="685800" y="558800"/>
                  </a:lnTo>
                  <a:cubicBezTo>
                    <a:pt x="755940" y="558800"/>
                    <a:pt x="812800" y="501940"/>
                    <a:pt x="812800" y="431800"/>
                  </a:cubicBezTo>
                  <a:lnTo>
                    <a:pt x="812800" y="381000"/>
                  </a:lnTo>
                  <a:cubicBezTo>
                    <a:pt x="812800" y="310860"/>
                    <a:pt x="755940" y="254000"/>
                    <a:pt x="685800" y="254000"/>
                  </a:cubicBezTo>
                  <a:lnTo>
                    <a:pt x="685800" y="254000"/>
                  </a:lnTo>
                  <a:cubicBezTo>
                    <a:pt x="615660" y="254000"/>
                    <a:pt x="558800" y="197140"/>
                    <a:pt x="558800" y="127000"/>
                  </a:cubicBezTo>
                  <a:lnTo>
                    <a:pt x="558800" y="127000"/>
                  </a:lnTo>
                  <a:cubicBezTo>
                    <a:pt x="558800" y="56860"/>
                    <a:pt x="501940" y="0"/>
                    <a:pt x="4318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27">
              <a:extLst>
                <a:ext uri="{FF2B5EF4-FFF2-40B4-BE49-F238E27FC236}">
                  <a16:creationId xmlns:a16="http://schemas.microsoft.com/office/drawing/2014/main" id="{B74EB03C-8FBF-B86F-2363-82B1282FB28A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37"/>
                </a:lnSpc>
                <a:spcBef>
                  <a:spcPct val="0"/>
                </a:spcBef>
              </a:pPr>
              <a:endParaRPr>
                <a:latin typeface="Aptos" panose="020B0004020202020204"/>
              </a:endParaRPr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6BDE5B82-06A7-C203-757A-D5C2C6659E5D}"/>
              </a:ext>
            </a:extLst>
          </p:cNvPr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F9251B12-A820-BB9B-E015-55FC67F55056}"/>
                </a:ext>
              </a:extLst>
            </p:cNvPr>
            <p:cNvSpPr/>
            <p:nvPr/>
          </p:nvSpPr>
          <p:spPr>
            <a:xfrm>
              <a:off x="0" y="0"/>
              <a:ext cx="812800" cy="1874989"/>
            </a:xfrm>
            <a:custGeom>
              <a:avLst/>
              <a:gdLst/>
              <a:ahLst/>
              <a:cxnLst/>
              <a:rect l="l" t="t" r="r" b="b"/>
              <a:pathLst>
                <a:path w="812800" h="1874989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96EDAD0F-BD5C-8688-6B32-8CF63E49EAC0}"/>
                </a:ext>
              </a:extLst>
            </p:cNvPr>
            <p:cNvSpPr txBox="1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7"/>
                </a:lnSpc>
              </a:pPr>
              <a:endParaRPr>
                <a:latin typeface="Aptos" panose="020B0004020202020204"/>
              </a:endParaRPr>
            </a:p>
          </p:txBody>
        </p:sp>
      </p:grp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7F94BCBE-BCCE-D194-28E7-6FD2119E9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98" y="1638300"/>
            <a:ext cx="12861105" cy="7319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2B871A-6FD2-61A5-8CD5-366249B900ED}"/>
              </a:ext>
            </a:extLst>
          </p:cNvPr>
          <p:cNvSpPr txBox="1"/>
          <p:nvPr/>
        </p:nvSpPr>
        <p:spPr>
          <a:xfrm>
            <a:off x="5867400" y="686663"/>
            <a:ext cx="1062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A Project Process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503C3EA-9415-4A6F-BF27-BE2DDA9B0B1E}"/>
              </a:ext>
            </a:extLst>
          </p:cNvPr>
          <p:cNvSpPr/>
          <p:nvPr/>
        </p:nvSpPr>
        <p:spPr>
          <a:xfrm>
            <a:off x="609600" y="9715499"/>
            <a:ext cx="457200" cy="42188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732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833</Words>
  <Application>Microsoft Office PowerPoint</Application>
  <PresentationFormat>Custom</PresentationFormat>
  <Paragraphs>126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New Roman</vt:lpstr>
      <vt:lpstr>Wingdings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SAUROV SiKDER</dc:creator>
  <cp:lastModifiedBy>Muhammad</cp:lastModifiedBy>
  <cp:revision>23</cp:revision>
  <dcterms:created xsi:type="dcterms:W3CDTF">2006-08-16T00:00:00Z</dcterms:created>
  <dcterms:modified xsi:type="dcterms:W3CDTF">2025-02-22T02:19:26Z</dcterms:modified>
  <dc:identifier>DAGfj_gA2-A</dc:identifier>
</cp:coreProperties>
</file>